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92C8"/>
    <a:srgbClr val="D1384C"/>
    <a:srgbClr val="C95353"/>
    <a:srgbClr val="D9374B"/>
    <a:srgbClr val="D15757"/>
    <a:srgbClr val="9BBB59"/>
    <a:srgbClr val="DC53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18" autoAdjust="0"/>
    <p:restoredTop sz="91721"/>
  </p:normalViewPr>
  <p:slideViewPr>
    <p:cSldViewPr snapToGrid="0">
      <p:cViewPr varScale="1">
        <p:scale>
          <a:sx n="95" d="100"/>
          <a:sy n="95" d="100"/>
        </p:scale>
        <p:origin x="1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44809-8B79-5949-B1EF-6F902E71047F}" type="datetimeFigureOut">
              <a:rPr lang="en-AM" smtClean="0"/>
              <a:t>15.05.25</a:t>
            </a:fld>
            <a:endParaRPr lang="en-A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M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865CF-E909-3044-9598-F8428E9E21AD}" type="slidenum">
              <a:rPr lang="en-AM" smtClean="0"/>
              <a:t>‹#›</a:t>
            </a:fld>
            <a:endParaRPr lang="en-AM"/>
          </a:p>
        </p:txBody>
      </p:sp>
    </p:spTree>
    <p:extLst>
      <p:ext uri="{BB962C8B-B14F-4D97-AF65-F5344CB8AC3E}">
        <p14:creationId xmlns:p14="http://schemas.microsoft.com/office/powerpoint/2010/main" val="3673747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65CF-E909-3044-9598-F8428E9E21AD}" type="slidenum">
              <a:rPr lang="en-AM" smtClean="0"/>
              <a:t>1</a:t>
            </a:fld>
            <a:endParaRPr lang="en-AM"/>
          </a:p>
        </p:txBody>
      </p:sp>
    </p:spTree>
    <p:extLst>
      <p:ext uri="{BB962C8B-B14F-4D97-AF65-F5344CB8AC3E}">
        <p14:creationId xmlns:p14="http://schemas.microsoft.com/office/powerpoint/2010/main" val="171847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63A20-0FAE-F9B5-4A66-2F15C5F33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469D8-160E-D1D4-6A6E-9D85DD466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5B49F-1CEC-B756-1B79-F5F7F9C47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F761B-1A01-03DD-94A5-EF9D921E0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601CD-AD22-714E-5FD4-A3FE769E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D8129-EE92-1615-9B4D-14024510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3402E-904A-8D6F-969E-391ED2F78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66790-95B0-C824-FE97-AE32AB888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B5403-16C8-8DC1-8EC7-C34886C3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276DD-CA70-7E4A-14D5-E26331E1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1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0F6C91-E32B-6D4C-17FB-78E0D6D627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58324-9F27-48E8-A1CE-1D1499E70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4949-4912-A26F-E155-2D3496F94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0C12-6E94-7BB9-0A3C-353FE3535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22801-2165-FC36-C376-013A2B0B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9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8A2106C-AE3D-2478-EE9A-9CA1884645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2753" y="284141"/>
            <a:ext cx="945037" cy="725210"/>
          </a:xfrm>
          <a:custGeom>
            <a:avLst/>
            <a:gdLst>
              <a:gd name="connsiteX0" fmla="*/ 1701066 w 3402132"/>
              <a:gd name="connsiteY0" fmla="*/ 0 h 3481008"/>
              <a:gd name="connsiteX1" fmla="*/ 3402132 w 3402132"/>
              <a:gd name="connsiteY1" fmla="*/ 1740504 h 3481008"/>
              <a:gd name="connsiteX2" fmla="*/ 1701066 w 3402132"/>
              <a:gd name="connsiteY2" fmla="*/ 3481008 h 3481008"/>
              <a:gd name="connsiteX3" fmla="*/ 0 w 3402132"/>
              <a:gd name="connsiteY3" fmla="*/ 1740504 h 3481008"/>
              <a:gd name="connsiteX4" fmla="*/ 1701066 w 3402132"/>
              <a:gd name="connsiteY4" fmla="*/ 0 h 3481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02132" h="3481008">
                <a:moveTo>
                  <a:pt x="1701066" y="0"/>
                </a:moveTo>
                <a:cubicBezTo>
                  <a:pt x="2640540" y="0"/>
                  <a:pt x="3402132" y="779250"/>
                  <a:pt x="3402132" y="1740504"/>
                </a:cubicBezTo>
                <a:cubicBezTo>
                  <a:pt x="3402132" y="2701758"/>
                  <a:pt x="2640540" y="3481008"/>
                  <a:pt x="1701066" y="3481008"/>
                </a:cubicBezTo>
                <a:cubicBezTo>
                  <a:pt x="761593" y="3481008"/>
                  <a:pt x="0" y="2701758"/>
                  <a:pt x="0" y="1740504"/>
                </a:cubicBezTo>
                <a:cubicBezTo>
                  <a:pt x="0" y="779250"/>
                  <a:pt x="761593" y="0"/>
                  <a:pt x="170106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2E39959-4C8D-D023-9CDC-CEB9EC4872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0393" y="5832298"/>
            <a:ext cx="993913" cy="603133"/>
          </a:xfrm>
          <a:custGeom>
            <a:avLst/>
            <a:gdLst>
              <a:gd name="connsiteX0" fmla="*/ 299029 w 3578087"/>
              <a:gd name="connsiteY0" fmla="*/ 0 h 2895040"/>
              <a:gd name="connsiteX1" fmla="*/ 3279058 w 3578087"/>
              <a:gd name="connsiteY1" fmla="*/ 0 h 2895040"/>
              <a:gd name="connsiteX2" fmla="*/ 3578087 w 3578087"/>
              <a:gd name="connsiteY2" fmla="*/ 299028 h 2895040"/>
              <a:gd name="connsiteX3" fmla="*/ 3578087 w 3578087"/>
              <a:gd name="connsiteY3" fmla="*/ 2596010 h 2895040"/>
              <a:gd name="connsiteX4" fmla="*/ 3279058 w 3578087"/>
              <a:gd name="connsiteY4" fmla="*/ 2895040 h 2895040"/>
              <a:gd name="connsiteX5" fmla="*/ 299029 w 3578087"/>
              <a:gd name="connsiteY5" fmla="*/ 2895040 h 2895040"/>
              <a:gd name="connsiteX6" fmla="*/ 0 w 3578087"/>
              <a:gd name="connsiteY6" fmla="*/ 2596010 h 2895040"/>
              <a:gd name="connsiteX7" fmla="*/ 0 w 3578087"/>
              <a:gd name="connsiteY7" fmla="*/ 299028 h 2895040"/>
              <a:gd name="connsiteX8" fmla="*/ 299029 w 3578087"/>
              <a:gd name="connsiteY8" fmla="*/ 0 h 289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78087" h="2895040">
                <a:moveTo>
                  <a:pt x="299029" y="0"/>
                </a:moveTo>
                <a:lnTo>
                  <a:pt x="3279058" y="0"/>
                </a:lnTo>
                <a:cubicBezTo>
                  <a:pt x="3444207" y="0"/>
                  <a:pt x="3578087" y="133880"/>
                  <a:pt x="3578087" y="299028"/>
                </a:cubicBezTo>
                <a:lnTo>
                  <a:pt x="3578087" y="2596010"/>
                </a:lnTo>
                <a:cubicBezTo>
                  <a:pt x="3578087" y="2761160"/>
                  <a:pt x="3444207" y="2895040"/>
                  <a:pt x="3279058" y="2895040"/>
                </a:cubicBezTo>
                <a:lnTo>
                  <a:pt x="299029" y="2895040"/>
                </a:lnTo>
                <a:cubicBezTo>
                  <a:pt x="133880" y="2895040"/>
                  <a:pt x="0" y="2761160"/>
                  <a:pt x="0" y="2596010"/>
                </a:cubicBezTo>
                <a:lnTo>
                  <a:pt x="0" y="299028"/>
                </a:lnTo>
                <a:cubicBezTo>
                  <a:pt x="0" y="133880"/>
                  <a:pt x="133880" y="0"/>
                  <a:pt x="2990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82FB2E6-7ACC-59E2-457F-825A646E87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59677" y="5832451"/>
            <a:ext cx="993913" cy="603133"/>
          </a:xfrm>
          <a:custGeom>
            <a:avLst/>
            <a:gdLst>
              <a:gd name="connsiteX0" fmla="*/ 223497 w 3578087"/>
              <a:gd name="connsiteY0" fmla="*/ 0 h 2895040"/>
              <a:gd name="connsiteX1" fmla="*/ 3354590 w 3578087"/>
              <a:gd name="connsiteY1" fmla="*/ 0 h 2895040"/>
              <a:gd name="connsiteX2" fmla="*/ 3578087 w 3578087"/>
              <a:gd name="connsiteY2" fmla="*/ 223496 h 2895040"/>
              <a:gd name="connsiteX3" fmla="*/ 3578087 w 3578087"/>
              <a:gd name="connsiteY3" fmla="*/ 2671542 h 2895040"/>
              <a:gd name="connsiteX4" fmla="*/ 3354590 w 3578087"/>
              <a:gd name="connsiteY4" fmla="*/ 2895040 h 2895040"/>
              <a:gd name="connsiteX5" fmla="*/ 223497 w 3578087"/>
              <a:gd name="connsiteY5" fmla="*/ 2895040 h 2895040"/>
              <a:gd name="connsiteX6" fmla="*/ 0 w 3578087"/>
              <a:gd name="connsiteY6" fmla="*/ 2671542 h 2895040"/>
              <a:gd name="connsiteX7" fmla="*/ 0 w 3578087"/>
              <a:gd name="connsiteY7" fmla="*/ 223496 h 2895040"/>
              <a:gd name="connsiteX8" fmla="*/ 223497 w 3578087"/>
              <a:gd name="connsiteY8" fmla="*/ 0 h 289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78087" h="2895040">
                <a:moveTo>
                  <a:pt x="223497" y="0"/>
                </a:moveTo>
                <a:lnTo>
                  <a:pt x="3354590" y="0"/>
                </a:lnTo>
                <a:cubicBezTo>
                  <a:pt x="3478024" y="0"/>
                  <a:pt x="3578087" y="100062"/>
                  <a:pt x="3578087" y="223496"/>
                </a:cubicBezTo>
                <a:lnTo>
                  <a:pt x="3578087" y="2671542"/>
                </a:lnTo>
                <a:cubicBezTo>
                  <a:pt x="3578087" y="2794976"/>
                  <a:pt x="3478024" y="2895040"/>
                  <a:pt x="3354590" y="2895040"/>
                </a:cubicBezTo>
                <a:lnTo>
                  <a:pt x="223497" y="2895040"/>
                </a:lnTo>
                <a:cubicBezTo>
                  <a:pt x="100063" y="2895040"/>
                  <a:pt x="0" y="2794976"/>
                  <a:pt x="0" y="2671542"/>
                </a:cubicBezTo>
                <a:lnTo>
                  <a:pt x="0" y="223496"/>
                </a:lnTo>
                <a:cubicBezTo>
                  <a:pt x="0" y="100062"/>
                  <a:pt x="100063" y="0"/>
                  <a:pt x="22349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8C47B2A-F0D6-6EB5-9056-3E6A150007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0915" y="2420996"/>
            <a:ext cx="652502" cy="759695"/>
          </a:xfrm>
          <a:custGeom>
            <a:avLst/>
            <a:gdLst>
              <a:gd name="connsiteX0" fmla="*/ 242628 w 2349006"/>
              <a:gd name="connsiteY0" fmla="*/ 0 h 3646537"/>
              <a:gd name="connsiteX1" fmla="*/ 2106376 w 2349006"/>
              <a:gd name="connsiteY1" fmla="*/ 0 h 3646537"/>
              <a:gd name="connsiteX2" fmla="*/ 2349006 w 2349006"/>
              <a:gd name="connsiteY2" fmla="*/ 242629 h 3646537"/>
              <a:gd name="connsiteX3" fmla="*/ 2349006 w 2349006"/>
              <a:gd name="connsiteY3" fmla="*/ 3403908 h 3646537"/>
              <a:gd name="connsiteX4" fmla="*/ 2106376 w 2349006"/>
              <a:gd name="connsiteY4" fmla="*/ 3646537 h 3646537"/>
              <a:gd name="connsiteX5" fmla="*/ 242628 w 2349006"/>
              <a:gd name="connsiteY5" fmla="*/ 3646537 h 3646537"/>
              <a:gd name="connsiteX6" fmla="*/ 0 w 2349006"/>
              <a:gd name="connsiteY6" fmla="*/ 3403908 h 3646537"/>
              <a:gd name="connsiteX7" fmla="*/ 0 w 2349006"/>
              <a:gd name="connsiteY7" fmla="*/ 242629 h 3646537"/>
              <a:gd name="connsiteX8" fmla="*/ 242628 w 2349006"/>
              <a:gd name="connsiteY8" fmla="*/ 0 h 364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9006" h="3646537">
                <a:moveTo>
                  <a:pt x="242628" y="0"/>
                </a:moveTo>
                <a:lnTo>
                  <a:pt x="2106376" y="0"/>
                </a:lnTo>
                <a:cubicBezTo>
                  <a:pt x="2240376" y="0"/>
                  <a:pt x="2349006" y="108629"/>
                  <a:pt x="2349006" y="242629"/>
                </a:cubicBezTo>
                <a:lnTo>
                  <a:pt x="2349006" y="3403908"/>
                </a:lnTo>
                <a:cubicBezTo>
                  <a:pt x="2349006" y="3537908"/>
                  <a:pt x="2240376" y="3646537"/>
                  <a:pt x="2106376" y="3646537"/>
                </a:cubicBezTo>
                <a:lnTo>
                  <a:pt x="242628" y="3646537"/>
                </a:lnTo>
                <a:cubicBezTo>
                  <a:pt x="108628" y="3646537"/>
                  <a:pt x="0" y="3537908"/>
                  <a:pt x="0" y="3403908"/>
                </a:cubicBezTo>
                <a:lnTo>
                  <a:pt x="0" y="242629"/>
                </a:lnTo>
                <a:cubicBezTo>
                  <a:pt x="0" y="108629"/>
                  <a:pt x="108628" y="0"/>
                  <a:pt x="24262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005C2B8A-86C6-7A9A-F4DA-012401646B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87810" y="2420996"/>
            <a:ext cx="652501" cy="759695"/>
          </a:xfrm>
          <a:custGeom>
            <a:avLst/>
            <a:gdLst>
              <a:gd name="connsiteX0" fmla="*/ 242628 w 2349004"/>
              <a:gd name="connsiteY0" fmla="*/ 0 h 3646537"/>
              <a:gd name="connsiteX1" fmla="*/ 2106376 w 2349004"/>
              <a:gd name="connsiteY1" fmla="*/ 0 h 3646537"/>
              <a:gd name="connsiteX2" fmla="*/ 2349004 w 2349004"/>
              <a:gd name="connsiteY2" fmla="*/ 242629 h 3646537"/>
              <a:gd name="connsiteX3" fmla="*/ 2349004 w 2349004"/>
              <a:gd name="connsiteY3" fmla="*/ 3403908 h 3646537"/>
              <a:gd name="connsiteX4" fmla="*/ 2106376 w 2349004"/>
              <a:gd name="connsiteY4" fmla="*/ 3646537 h 3646537"/>
              <a:gd name="connsiteX5" fmla="*/ 242628 w 2349004"/>
              <a:gd name="connsiteY5" fmla="*/ 3646537 h 3646537"/>
              <a:gd name="connsiteX6" fmla="*/ 0 w 2349004"/>
              <a:gd name="connsiteY6" fmla="*/ 3403908 h 3646537"/>
              <a:gd name="connsiteX7" fmla="*/ 0 w 2349004"/>
              <a:gd name="connsiteY7" fmla="*/ 242629 h 3646537"/>
              <a:gd name="connsiteX8" fmla="*/ 242628 w 2349004"/>
              <a:gd name="connsiteY8" fmla="*/ 0 h 364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9004" h="3646537">
                <a:moveTo>
                  <a:pt x="242628" y="0"/>
                </a:moveTo>
                <a:lnTo>
                  <a:pt x="2106376" y="0"/>
                </a:lnTo>
                <a:cubicBezTo>
                  <a:pt x="2240376" y="0"/>
                  <a:pt x="2349004" y="108629"/>
                  <a:pt x="2349004" y="242629"/>
                </a:cubicBezTo>
                <a:lnTo>
                  <a:pt x="2349004" y="3403908"/>
                </a:lnTo>
                <a:cubicBezTo>
                  <a:pt x="2349004" y="3537908"/>
                  <a:pt x="2240376" y="3646537"/>
                  <a:pt x="2106376" y="3646537"/>
                </a:cubicBezTo>
                <a:lnTo>
                  <a:pt x="242628" y="3646537"/>
                </a:lnTo>
                <a:cubicBezTo>
                  <a:pt x="108628" y="3646537"/>
                  <a:pt x="0" y="3537908"/>
                  <a:pt x="0" y="3403908"/>
                </a:cubicBezTo>
                <a:lnTo>
                  <a:pt x="0" y="242629"/>
                </a:lnTo>
                <a:cubicBezTo>
                  <a:pt x="0" y="108629"/>
                  <a:pt x="108628" y="0"/>
                  <a:pt x="24262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9DC6C27A-2B84-1A97-9D24-AE20288902B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04703" y="2420996"/>
            <a:ext cx="652502" cy="759695"/>
          </a:xfrm>
          <a:custGeom>
            <a:avLst/>
            <a:gdLst>
              <a:gd name="connsiteX0" fmla="*/ 242630 w 2349008"/>
              <a:gd name="connsiteY0" fmla="*/ 0 h 3646537"/>
              <a:gd name="connsiteX1" fmla="*/ 2106378 w 2349008"/>
              <a:gd name="connsiteY1" fmla="*/ 0 h 3646537"/>
              <a:gd name="connsiteX2" fmla="*/ 2349008 w 2349008"/>
              <a:gd name="connsiteY2" fmla="*/ 242629 h 3646537"/>
              <a:gd name="connsiteX3" fmla="*/ 2349008 w 2349008"/>
              <a:gd name="connsiteY3" fmla="*/ 3403908 h 3646537"/>
              <a:gd name="connsiteX4" fmla="*/ 2106378 w 2349008"/>
              <a:gd name="connsiteY4" fmla="*/ 3646537 h 3646537"/>
              <a:gd name="connsiteX5" fmla="*/ 242630 w 2349008"/>
              <a:gd name="connsiteY5" fmla="*/ 3646537 h 3646537"/>
              <a:gd name="connsiteX6" fmla="*/ 0 w 2349008"/>
              <a:gd name="connsiteY6" fmla="*/ 3403908 h 3646537"/>
              <a:gd name="connsiteX7" fmla="*/ 0 w 2349008"/>
              <a:gd name="connsiteY7" fmla="*/ 242629 h 3646537"/>
              <a:gd name="connsiteX8" fmla="*/ 242630 w 2349008"/>
              <a:gd name="connsiteY8" fmla="*/ 0 h 364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9008" h="3646537">
                <a:moveTo>
                  <a:pt x="242630" y="0"/>
                </a:moveTo>
                <a:lnTo>
                  <a:pt x="2106378" y="0"/>
                </a:lnTo>
                <a:cubicBezTo>
                  <a:pt x="2240378" y="0"/>
                  <a:pt x="2349008" y="108629"/>
                  <a:pt x="2349008" y="242629"/>
                </a:cubicBezTo>
                <a:lnTo>
                  <a:pt x="2349008" y="3403908"/>
                </a:lnTo>
                <a:cubicBezTo>
                  <a:pt x="2349008" y="3537908"/>
                  <a:pt x="2240378" y="3646537"/>
                  <a:pt x="2106378" y="3646537"/>
                </a:cubicBezTo>
                <a:lnTo>
                  <a:pt x="242630" y="3646537"/>
                </a:lnTo>
                <a:cubicBezTo>
                  <a:pt x="108630" y="3646537"/>
                  <a:pt x="0" y="3537908"/>
                  <a:pt x="0" y="3403908"/>
                </a:cubicBezTo>
                <a:lnTo>
                  <a:pt x="0" y="242629"/>
                </a:lnTo>
                <a:cubicBezTo>
                  <a:pt x="0" y="108629"/>
                  <a:pt x="108630" y="0"/>
                  <a:pt x="2426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540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83">
          <p15:clr>
            <a:srgbClr val="FBAE40"/>
          </p15:clr>
        </p15:guide>
        <p15:guide id="2" pos="1382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B83B-C2FD-295E-DA9F-E6BB75078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47CF6-C470-4CBD-42ED-3424B6650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35E96-078A-BD0B-C80D-BABF3E0B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100AA-4E45-D938-43AA-7AC7C1055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28D76-A4D7-A4DA-C543-3F19DF17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4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127F-C68F-DD8F-DF8A-1621CEA84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D429E-883C-86FD-9FB2-92CA2821C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EAF62-F4FA-A268-703F-2DF5BE85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1446C-F73B-2F9C-8FA3-29F3B6BF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6D37F-C3A0-0DC2-E10D-53910BA9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8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89CE-A8F7-0446-ACAC-C509542EC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24269-12BA-BFFA-DDC1-AD4F889B1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B2ED7-7173-0ACD-F37D-DE3726EC2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E89EA-C420-8213-8F64-70CC3C3B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A4A40-B8B7-6A27-EE18-A83E300BA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BC9B3-2AF0-5398-19A8-2C051C79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7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54A4F-9853-0E36-F099-953ED208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476C5-B424-2475-5D77-EFB5FAF7C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0C3D7B-DB7C-4AAC-EE8A-C355A19B5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955CBF-5D1F-B4EB-8B1D-66517E6A8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F5FB12-033D-2302-B7CB-B51EE10328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AEAFB-29E2-5BFE-F2D5-93B66C76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142C12-DCB5-BA88-E651-07DFFCE5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79C2C2-0324-C7EC-AEA9-09CB7BD3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5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5226E-E5FF-026F-899D-6B118722A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CAA19C-1DAE-37D6-D006-29DDDAC79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75B9C-D43F-B265-2057-46BD0CE2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6AE10-D527-30F6-BB8B-BE41AB78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7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D1A8BC-E26E-C199-1431-F2637487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8EE63-E4AB-DC1C-E911-3EF977B1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514C3-1A13-8850-9753-AD93A675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7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05F8-434B-4EBA-D6B6-A5048F2C2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82B22-A3E2-899F-C67F-B237EAA9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F2338-14ED-1D45-76B4-D98D519D2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A60EB-3FDF-D70B-2C03-49AC4D03E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51B90-FF9D-CC68-18A0-4B4759AE4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98A87-2F00-4324-5AE7-AE140AF6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AE3FA-8A45-603D-C063-58AAADAB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1603F2-9DB9-A324-1705-96D2B3AAC2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95A99-5228-912B-1186-AC0659864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B36E6-0B33-7D4C-5BFC-A1EB2DC4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5DD5E-85F1-5A73-A609-A0084763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8DFB9-276E-0876-FDEA-00EDE18D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1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73A684-4B86-09A9-5537-16F98475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DAFDE-22B2-414B-EB3B-D8227379F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2832D-8CCD-3525-29E3-C55900193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25DE05-E663-471C-8ED5-3F87347CF598}" type="datetimeFigureOut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E2502-4170-D5B4-356F-FD74B7627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923A5-6E71-76E1-358A-46A949B74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595519-88AC-44A8-A408-20C05E596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2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153" descr="A map of a country&#10;&#10;Description automatically generated">
            <a:extLst>
              <a:ext uri="{FF2B5EF4-FFF2-40B4-BE49-F238E27FC236}">
                <a16:creationId xmlns:a16="http://schemas.microsoft.com/office/drawing/2014/main" id="{9B510868-4BB7-9B4F-D195-700F03E69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82" y="3275990"/>
            <a:ext cx="2928274" cy="2902129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9F5C33D4-0F71-0B4E-9181-7F4DF603A9FE}"/>
              </a:ext>
            </a:extLst>
          </p:cNvPr>
          <p:cNvSpPr/>
          <p:nvPr/>
        </p:nvSpPr>
        <p:spPr>
          <a:xfrm>
            <a:off x="0" y="0"/>
            <a:ext cx="12192000" cy="121365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M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0A6DB71-F8FB-D3C8-0A26-ED77E5762CB1}"/>
              </a:ext>
            </a:extLst>
          </p:cNvPr>
          <p:cNvGrpSpPr/>
          <p:nvPr/>
        </p:nvGrpSpPr>
        <p:grpSpPr>
          <a:xfrm>
            <a:off x="176719" y="119160"/>
            <a:ext cx="10889520" cy="866965"/>
            <a:chOff x="12303393" y="1035825"/>
            <a:chExt cx="52269697" cy="416142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7C3E948-A3EC-6D02-CC83-B416CFB0E4FF}"/>
                </a:ext>
              </a:extLst>
            </p:cNvPr>
            <p:cNvSpPr txBox="1"/>
            <p:nvPr/>
          </p:nvSpPr>
          <p:spPr>
            <a:xfrm>
              <a:off x="12303393" y="1035825"/>
              <a:ext cx="52269697" cy="19205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Enhancing HIV Care Accessibility in Armenia: Lessons from the Shirak Decentralization Pilot </a:t>
              </a:r>
              <a:endParaRPr lang="en-US" sz="2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6" name="Text Placeholder 16">
              <a:extLst>
                <a:ext uri="{FF2B5EF4-FFF2-40B4-BE49-F238E27FC236}">
                  <a16:creationId xmlns:a16="http://schemas.microsoft.com/office/drawing/2014/main" id="{B1CC5FDF-7215-53B8-8E88-797255EDB87B}"/>
                </a:ext>
              </a:extLst>
            </p:cNvPr>
            <p:cNvSpPr txBox="1"/>
            <p:nvPr/>
          </p:nvSpPr>
          <p:spPr>
            <a:xfrm>
              <a:off x="12303393" y="3014959"/>
              <a:ext cx="43500130" cy="2182294"/>
            </a:xfrm>
            <a:prstGeom prst="rect">
              <a:avLst/>
            </a:prstGeom>
          </p:spPr>
          <p:txBody>
            <a:bodyPr wrap="square" lIns="54007" tIns="27004" rIns="54007" bIns="27004">
              <a:spAutoFit/>
            </a:bodyPr>
            <a:lstStyle>
              <a:defPPr>
                <a:defRPr kern="1200"/>
              </a:defPPr>
              <a:lvl1pPr marL="0" indent="0" algn="l" defTabSz="4389028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13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66086" indent="-1371572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86286" indent="-1097257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80800" indent="-1097257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9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75314" indent="-1097257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9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69828" indent="-1097257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9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64342" indent="-1097257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9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857" indent="-1097257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9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53371" indent="-1097257" algn="l" defTabSz="4389028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9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Anna Mergelyan, Araz Chiloyan, Arusik Petrosyan, </a:t>
              </a:r>
              <a:r>
                <a:rPr lang="en-US" sz="140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P</a:t>
              </a:r>
              <a:r>
                <a:rPr lang="en-US" sz="14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aruyr Musheghyan </a:t>
              </a:r>
              <a:br>
                <a:rPr lang="en-US" sz="14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</a:br>
              <a:r>
                <a:rPr lang="en-US" sz="1200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National Center of Infectious Disease Yerevan, Armenia </a:t>
              </a:r>
              <a:endParaRPr lang="en-US" sz="1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0E6FD476-3D0C-B348-C964-632D6F37818C}"/>
              </a:ext>
            </a:extLst>
          </p:cNvPr>
          <p:cNvSpPr txBox="1"/>
          <p:nvPr/>
        </p:nvSpPr>
        <p:spPr>
          <a:xfrm>
            <a:off x="216050" y="1917729"/>
            <a:ext cx="37084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Previously, HIV care was centralized at the National Center for Infectious Diseases (NCID) in Yerevan, creating barriers for rural residents. This contributed to limited participation in 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antiretroviral therapy (</a:t>
            </a:r>
            <a:r>
              <a:rPr lang="en-US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ART) and gaps in health assessments, with 20% missing required annual viral load testing. 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EC677292-F58F-10C4-F057-EF5DF4BEE603}"/>
              </a:ext>
            </a:extLst>
          </p:cNvPr>
          <p:cNvSpPr/>
          <p:nvPr/>
        </p:nvSpPr>
        <p:spPr>
          <a:xfrm>
            <a:off x="4218824" y="3493168"/>
            <a:ext cx="3720612" cy="426606"/>
          </a:xfrm>
          <a:prstGeom prst="rect">
            <a:avLst/>
          </a:prstGeom>
          <a:solidFill>
            <a:srgbClr val="4592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M" sz="1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354E991-7900-EE83-FB07-37BB85FA4143}"/>
              </a:ext>
            </a:extLst>
          </p:cNvPr>
          <p:cNvSpPr txBox="1"/>
          <p:nvPr/>
        </p:nvSpPr>
        <p:spPr>
          <a:xfrm>
            <a:off x="4305900" y="3964618"/>
            <a:ext cx="372061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20% (N=90) of HIV patients on ART treatment in the Shirak transitioned to the local health center. Clinical monitoring showed an increase in medical visits among these patients. </a:t>
            </a: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Interviews revealed key pre-decentralization barriers: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medication supply issues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high travel costs to Yerevan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feelings of insecurity when seeking distant care.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decentralized model served an older demographic—73% of participants were over 40, compared to 63% in the national people </a:t>
            </a:r>
            <a:r>
              <a:rPr lang="en-US" sz="12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living with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HIV (PLHIV) population. </a:t>
            </a: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9C93CF7-4A52-B5C8-4039-4AA2D72EBA6E}"/>
              </a:ext>
            </a:extLst>
          </p:cNvPr>
          <p:cNvSpPr txBox="1"/>
          <p:nvPr/>
        </p:nvSpPr>
        <p:spPr>
          <a:xfrm>
            <a:off x="8267915" y="1917729"/>
            <a:ext cx="3720611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Program implementation highlighted the importance of community involvement, regional–central collaboration, and addressing socioeconomic and informational gaps. Rural challenges underscored the need for proactive, sustainable care models.</a:t>
            </a: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 strengthen decentralized HIV care: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Expand services nationwide to reduce travel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Secure stable financing to avoid interruptions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Improve provider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Ensure service quality and reduce stigma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Establish strong coordination for site oversight</a:t>
            </a: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NCID is working to integrate decentralized care into the state system, with regional centers receiving state funds and NCID overseeing collaboration and quality </a:t>
            </a:r>
            <a:r>
              <a:rPr lang="en-US" sz="120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of services.</a:t>
            </a:r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0EF08EC-A951-E610-2691-C1F6A28E0ADF}"/>
              </a:ext>
            </a:extLst>
          </p:cNvPr>
          <p:cNvSpPr/>
          <p:nvPr/>
        </p:nvSpPr>
        <p:spPr>
          <a:xfrm>
            <a:off x="4235694" y="1430634"/>
            <a:ext cx="3720611" cy="426606"/>
          </a:xfrm>
          <a:prstGeom prst="rect">
            <a:avLst/>
          </a:prstGeom>
          <a:solidFill>
            <a:srgbClr val="4592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M" sz="1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Methods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90A0061-8F5B-A95C-1032-1307B4F8C105}"/>
              </a:ext>
            </a:extLst>
          </p:cNvPr>
          <p:cNvSpPr txBox="1"/>
          <p:nvPr/>
        </p:nvSpPr>
        <p:spPr>
          <a:xfrm>
            <a:off x="4253026" y="1921617"/>
            <a:ext cx="37206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program was evaluated through:</a:t>
            </a:r>
            <a:b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Clinical monitoring of care quality and outcomes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Statistical analysis of patient participation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Surveys and interviews with providers and beneficiaries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Case studies on patient experiences</a:t>
            </a:r>
          </a:p>
          <a:p>
            <a:endParaRPr lang="en-AM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US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54BB37C-2797-C8D9-0379-085CC2905CDF}"/>
              </a:ext>
            </a:extLst>
          </p:cNvPr>
          <p:cNvSpPr/>
          <p:nvPr/>
        </p:nvSpPr>
        <p:spPr>
          <a:xfrm>
            <a:off x="209993" y="1424223"/>
            <a:ext cx="3720612" cy="426606"/>
          </a:xfrm>
          <a:prstGeom prst="rect">
            <a:avLst/>
          </a:prstGeom>
          <a:solidFill>
            <a:srgbClr val="4592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M" sz="1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Introduction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9FE43B9F-0FE0-5641-7F65-12CABE8E86FE}"/>
              </a:ext>
            </a:extLst>
          </p:cNvPr>
          <p:cNvSpPr/>
          <p:nvPr/>
        </p:nvSpPr>
        <p:spPr>
          <a:xfrm>
            <a:off x="8261395" y="1430634"/>
            <a:ext cx="3720612" cy="426606"/>
          </a:xfrm>
          <a:prstGeom prst="rect">
            <a:avLst/>
          </a:prstGeom>
          <a:solidFill>
            <a:srgbClr val="4592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M" sz="1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Key Lessons &amp; Next Steps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0D71AAF-8D3A-9235-46CA-0694230B1CB3}"/>
              </a:ext>
            </a:extLst>
          </p:cNvPr>
          <p:cNvSpPr/>
          <p:nvPr/>
        </p:nvSpPr>
        <p:spPr>
          <a:xfrm>
            <a:off x="8261394" y="5500465"/>
            <a:ext cx="3720612" cy="426606"/>
          </a:xfrm>
          <a:prstGeom prst="rect">
            <a:avLst/>
          </a:prstGeom>
          <a:solidFill>
            <a:srgbClr val="4592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M" sz="14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Acknowledgements</a:t>
            </a:r>
          </a:p>
        </p:txBody>
      </p:sp>
      <p:pic>
        <p:nvPicPr>
          <p:cNvPr id="145" name="Picture 144" descr="A logo with a cross in the center&#10;&#10;Description automatically generated">
            <a:extLst>
              <a:ext uri="{FF2B5EF4-FFF2-40B4-BE49-F238E27FC236}">
                <a16:creationId xmlns:a16="http://schemas.microsoft.com/office/drawing/2014/main" id="{9F2108A1-EC77-22B3-04F2-BB396BD1AF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232" y="119160"/>
            <a:ext cx="998775" cy="998775"/>
          </a:xfrm>
          <a:prstGeom prst="rect">
            <a:avLst/>
          </a:prstGeom>
        </p:spPr>
      </p:pic>
      <p:sp>
        <p:nvSpPr>
          <p:cNvPr id="146" name="TextBox 145">
            <a:extLst>
              <a:ext uri="{FF2B5EF4-FFF2-40B4-BE49-F238E27FC236}">
                <a16:creationId xmlns:a16="http://schemas.microsoft.com/office/drawing/2014/main" id="{C6DCDACB-1325-B7A1-C649-0568E1839AF5}"/>
              </a:ext>
            </a:extLst>
          </p:cNvPr>
          <p:cNvSpPr txBox="1"/>
          <p:nvPr/>
        </p:nvSpPr>
        <p:spPr>
          <a:xfrm>
            <a:off x="8261395" y="5963641"/>
            <a:ext cx="37206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This program is supported by The Global Fund and the National Center of Infectious Disease.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90DF442-E163-2ECA-CD87-80A3D659ED8E}"/>
              </a:ext>
            </a:extLst>
          </p:cNvPr>
          <p:cNvGrpSpPr/>
          <p:nvPr/>
        </p:nvGrpSpPr>
        <p:grpSpPr>
          <a:xfrm>
            <a:off x="2212677" y="3328454"/>
            <a:ext cx="608298" cy="498765"/>
            <a:chOff x="125085" y="5184394"/>
            <a:chExt cx="608298" cy="498765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033596F8-E945-9676-B40C-AD160B1B9ED7}"/>
                </a:ext>
              </a:extLst>
            </p:cNvPr>
            <p:cNvSpPr/>
            <p:nvPr/>
          </p:nvSpPr>
          <p:spPr>
            <a:xfrm>
              <a:off x="176719" y="5184394"/>
              <a:ext cx="500783" cy="498765"/>
            </a:xfrm>
            <a:prstGeom prst="ellipse">
              <a:avLst/>
            </a:prstGeom>
            <a:solidFill>
              <a:srgbClr val="4592C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M" sz="7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6A693285-3948-D4B1-3EF2-667438B0D94F}"/>
                </a:ext>
              </a:extLst>
            </p:cNvPr>
            <p:cNvSpPr txBox="1"/>
            <p:nvPr/>
          </p:nvSpPr>
          <p:spPr>
            <a:xfrm>
              <a:off x="125085" y="5295276"/>
              <a:ext cx="6082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M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6,300</a:t>
              </a: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A5EEBB31-8DEB-2A83-A0BB-F606A61ED33C}"/>
              </a:ext>
            </a:extLst>
          </p:cNvPr>
          <p:cNvGrpSpPr/>
          <p:nvPr/>
        </p:nvGrpSpPr>
        <p:grpSpPr>
          <a:xfrm>
            <a:off x="2459409" y="3983097"/>
            <a:ext cx="608298" cy="498765"/>
            <a:chOff x="125085" y="5184394"/>
            <a:chExt cx="608298" cy="498765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3403E13-71A5-FA24-A02F-1CE4E5B558C8}"/>
                </a:ext>
              </a:extLst>
            </p:cNvPr>
            <p:cNvSpPr/>
            <p:nvPr/>
          </p:nvSpPr>
          <p:spPr>
            <a:xfrm>
              <a:off x="176719" y="5184394"/>
              <a:ext cx="500783" cy="498765"/>
            </a:xfrm>
            <a:prstGeom prst="ellipse">
              <a:avLst/>
            </a:prstGeom>
            <a:solidFill>
              <a:srgbClr val="4592C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M" sz="7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49A48F89-8CBB-7C66-2702-F916D6F607FF}"/>
                </a:ext>
              </a:extLst>
            </p:cNvPr>
            <p:cNvSpPr txBox="1"/>
            <p:nvPr/>
          </p:nvSpPr>
          <p:spPr>
            <a:xfrm>
              <a:off x="125085" y="5295276"/>
              <a:ext cx="6082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M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4,589</a:t>
              </a: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FC03BE51-9FCB-8442-C8A7-6F1CC8322FDF}"/>
              </a:ext>
            </a:extLst>
          </p:cNvPr>
          <p:cNvGrpSpPr/>
          <p:nvPr/>
        </p:nvGrpSpPr>
        <p:grpSpPr>
          <a:xfrm>
            <a:off x="2786657" y="4660825"/>
            <a:ext cx="519720" cy="498765"/>
            <a:chOff x="176719" y="5184394"/>
            <a:chExt cx="519720" cy="498765"/>
          </a:xfrm>
        </p:grpSpPr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83FC9753-D0FC-5683-7578-30D14759DA88}"/>
                </a:ext>
              </a:extLst>
            </p:cNvPr>
            <p:cNvSpPr/>
            <p:nvPr/>
          </p:nvSpPr>
          <p:spPr>
            <a:xfrm>
              <a:off x="176719" y="5184394"/>
              <a:ext cx="500783" cy="498765"/>
            </a:xfrm>
            <a:prstGeom prst="ellipse">
              <a:avLst/>
            </a:prstGeom>
            <a:solidFill>
              <a:srgbClr val="4592C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M" sz="7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E46AC541-E008-8865-DE4D-E8077C858165}"/>
                </a:ext>
              </a:extLst>
            </p:cNvPr>
            <p:cNvSpPr txBox="1"/>
            <p:nvPr/>
          </p:nvSpPr>
          <p:spPr>
            <a:xfrm>
              <a:off x="195656" y="5296535"/>
              <a:ext cx="5007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M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577</a:t>
              </a: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6470CEED-670A-4EA8-A587-BC3F5BC3D754}"/>
              </a:ext>
            </a:extLst>
          </p:cNvPr>
          <p:cNvGrpSpPr/>
          <p:nvPr/>
        </p:nvGrpSpPr>
        <p:grpSpPr>
          <a:xfrm>
            <a:off x="891585" y="4871346"/>
            <a:ext cx="519720" cy="498765"/>
            <a:chOff x="176719" y="5184394"/>
            <a:chExt cx="519720" cy="498765"/>
          </a:xfrm>
        </p:grpSpPr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7875DFC6-5362-1119-66BF-8310C3019ED2}"/>
                </a:ext>
              </a:extLst>
            </p:cNvPr>
            <p:cNvSpPr/>
            <p:nvPr/>
          </p:nvSpPr>
          <p:spPr>
            <a:xfrm>
              <a:off x="176719" y="5184394"/>
              <a:ext cx="500783" cy="498765"/>
            </a:xfrm>
            <a:prstGeom prst="ellipse">
              <a:avLst/>
            </a:prstGeom>
            <a:solidFill>
              <a:srgbClr val="4592C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M" sz="7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AD6A2EB2-11CC-3594-7899-CD449337A9F3}"/>
                </a:ext>
              </a:extLst>
            </p:cNvPr>
            <p:cNvSpPr txBox="1"/>
            <p:nvPr/>
          </p:nvSpPr>
          <p:spPr>
            <a:xfrm>
              <a:off x="195656" y="5296535"/>
              <a:ext cx="5007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M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73%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EC12A5A6-CE6F-C2A2-60EE-E540AA834D9D}"/>
              </a:ext>
            </a:extLst>
          </p:cNvPr>
          <p:cNvGrpSpPr/>
          <p:nvPr/>
        </p:nvGrpSpPr>
        <p:grpSpPr>
          <a:xfrm>
            <a:off x="1531438" y="5419827"/>
            <a:ext cx="519720" cy="498765"/>
            <a:chOff x="176719" y="5184394"/>
            <a:chExt cx="519720" cy="498765"/>
          </a:xfrm>
        </p:grpSpPr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BFB4AB1F-61D2-F2EC-EA03-62710C143EC1}"/>
                </a:ext>
              </a:extLst>
            </p:cNvPr>
            <p:cNvSpPr/>
            <p:nvPr/>
          </p:nvSpPr>
          <p:spPr>
            <a:xfrm>
              <a:off x="176719" y="5184394"/>
              <a:ext cx="500783" cy="498765"/>
            </a:xfrm>
            <a:prstGeom prst="ellipse">
              <a:avLst/>
            </a:prstGeom>
            <a:solidFill>
              <a:srgbClr val="4592C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M" sz="7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130A94C7-7F36-0CAF-2121-66F2CDB08C9B}"/>
                </a:ext>
              </a:extLst>
            </p:cNvPr>
            <p:cNvSpPr txBox="1"/>
            <p:nvPr/>
          </p:nvSpPr>
          <p:spPr>
            <a:xfrm>
              <a:off x="195656" y="5296535"/>
              <a:ext cx="5007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M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79%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88A49385-4209-B393-467D-D8EBDD6BE97A}"/>
              </a:ext>
            </a:extLst>
          </p:cNvPr>
          <p:cNvGrpSpPr/>
          <p:nvPr/>
        </p:nvGrpSpPr>
        <p:grpSpPr>
          <a:xfrm>
            <a:off x="2117808" y="6013550"/>
            <a:ext cx="519720" cy="498765"/>
            <a:chOff x="176719" y="5184394"/>
            <a:chExt cx="519720" cy="498765"/>
          </a:xfrm>
        </p:grpSpPr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E19C9E66-70EA-753E-D10F-4F0111EDA660}"/>
                </a:ext>
              </a:extLst>
            </p:cNvPr>
            <p:cNvSpPr/>
            <p:nvPr/>
          </p:nvSpPr>
          <p:spPr>
            <a:xfrm>
              <a:off x="176719" y="5184394"/>
              <a:ext cx="500783" cy="498765"/>
            </a:xfrm>
            <a:prstGeom prst="ellipse">
              <a:avLst/>
            </a:prstGeom>
            <a:solidFill>
              <a:srgbClr val="4592C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M" sz="7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B71BBDAC-73A1-2C3E-EE2C-7AB6050A222F}"/>
                </a:ext>
              </a:extLst>
            </p:cNvPr>
            <p:cNvSpPr txBox="1"/>
            <p:nvPr/>
          </p:nvSpPr>
          <p:spPr>
            <a:xfrm>
              <a:off x="195656" y="5296535"/>
              <a:ext cx="5007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M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86%</a:t>
              </a:r>
            </a:p>
          </p:txBody>
        </p:sp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E1B65C85-FE12-686F-BFAF-8614A5CAB040}"/>
              </a:ext>
            </a:extLst>
          </p:cNvPr>
          <p:cNvSpPr txBox="1"/>
          <p:nvPr/>
        </p:nvSpPr>
        <p:spPr>
          <a:xfrm>
            <a:off x="2771615" y="3335475"/>
            <a:ext cx="106561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M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PLHIV in Armenia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DAE2811F-7874-198A-63E7-54612A71219B}"/>
              </a:ext>
            </a:extLst>
          </p:cNvPr>
          <p:cNvSpPr txBox="1"/>
          <p:nvPr/>
        </p:nvSpPr>
        <p:spPr>
          <a:xfrm>
            <a:off x="2991504" y="3994443"/>
            <a:ext cx="91901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M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aware of the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ir</a:t>
            </a:r>
            <a:r>
              <a:rPr lang="en-AM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status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FD188A8-C4E7-482A-BEE0-7F3D63F9FFEB}"/>
              </a:ext>
            </a:extLst>
          </p:cNvPr>
          <p:cNvSpPr txBox="1"/>
          <p:nvPr/>
        </p:nvSpPr>
        <p:spPr>
          <a:xfrm>
            <a:off x="3270908" y="4698128"/>
            <a:ext cx="83729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live in Shirak</a:t>
            </a:r>
            <a:endParaRPr lang="en-AM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2FBA6E0F-E45E-3078-892D-FE8E79A0161E}"/>
              </a:ext>
            </a:extLst>
          </p:cNvPr>
          <p:cNvSpPr txBox="1"/>
          <p:nvPr/>
        </p:nvSpPr>
        <p:spPr>
          <a:xfrm>
            <a:off x="780433" y="5586810"/>
            <a:ext cx="72308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AM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 ART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BCAB9867-99A5-7AD7-CB1C-2BABC5BDC5E3}"/>
              </a:ext>
            </a:extLst>
          </p:cNvPr>
          <p:cNvSpPr txBox="1"/>
          <p:nvPr/>
        </p:nvSpPr>
        <p:spPr>
          <a:xfrm>
            <a:off x="604806" y="6082511"/>
            <a:ext cx="1506481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have undetectable viral load</a:t>
            </a:r>
            <a:endParaRPr lang="en-AM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17D6467C-497A-E90E-D6A4-6F002A23009F}"/>
              </a:ext>
            </a:extLst>
          </p:cNvPr>
          <p:cNvSpPr txBox="1"/>
          <p:nvPr/>
        </p:nvSpPr>
        <p:spPr>
          <a:xfrm>
            <a:off x="23708" y="4943003"/>
            <a:ext cx="87814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AM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live outside Yerevan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A03AC18-0203-28FC-63F4-20D45954BF2F}"/>
              </a:ext>
            </a:extLst>
          </p:cNvPr>
          <p:cNvCxnSpPr>
            <a:cxnSpLocks/>
            <a:stCxn id="162" idx="1"/>
          </p:cNvCxnSpPr>
          <p:nvPr/>
        </p:nvCxnSpPr>
        <p:spPr>
          <a:xfrm flipH="1" flipV="1">
            <a:off x="745828" y="4002354"/>
            <a:ext cx="2059766" cy="90911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9803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2796</TotalTime>
  <Words>354</Words>
  <Application>Microsoft Macintosh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Araz Chiloyan</dc:creator>
  <cp:lastModifiedBy>Araz Chiloyan</cp:lastModifiedBy>
  <cp:revision>17</cp:revision>
  <dcterms:created xsi:type="dcterms:W3CDTF">2025-05-13T07:15:38Z</dcterms:created>
  <dcterms:modified xsi:type="dcterms:W3CDTF">2025-05-15T06:19:34Z</dcterms:modified>
</cp:coreProperties>
</file>